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95" r:id="rId2"/>
    <p:sldId id="258" r:id="rId3"/>
    <p:sldId id="297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charset="0"/>
        <a:ea typeface="宋体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charset="0"/>
        <a:ea typeface="宋体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charset="0"/>
        <a:ea typeface="宋体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charset="0"/>
        <a:ea typeface="宋体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charset="0"/>
      <a:defRPr kern="1200">
        <a:solidFill>
          <a:schemeClr val="tx1"/>
        </a:solidFill>
        <a:latin typeface="Calibri" charset="0"/>
        <a:ea typeface="宋体" charset="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N peng" initials="J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7"/>
    <p:restoredTop sz="94665"/>
  </p:normalViewPr>
  <p:slideViewPr>
    <p:cSldViewPr snapToGrid="0">
      <p:cViewPr varScale="1">
        <p:scale>
          <a:sx n="81" d="100"/>
          <a:sy n="81" d="100"/>
        </p:scale>
        <p:origin x="192" y="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03T13:15:39.488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itchFamily="34" charset="0"/>
              <a:buNone/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725441C4-6C06-A342-85C7-2C16826573E1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286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3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FBB4DAE-94C5-3C4E-B291-40853DD0629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5054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zh-CN" altLang="en-US">
                <a:latin typeface="Calibri" charset="0"/>
                <a:ea typeface="宋体" charset="0"/>
              </a:rPr>
              <a:t>亲，本页特殊字体为“</a:t>
            </a:r>
            <a:r>
              <a:rPr lang="en-US" altLang="zh-CN">
                <a:latin typeface="Calibri" charset="0"/>
                <a:ea typeface="宋体" charset="0"/>
              </a:rPr>
              <a:t>Billboard”</a:t>
            </a:r>
            <a:r>
              <a:rPr lang="zh-CN" altLang="en-US">
                <a:latin typeface="Calibri" charset="0"/>
                <a:ea typeface="宋体" charset="0"/>
              </a:rPr>
              <a:t>和“张海山锐谐体</a:t>
            </a:r>
            <a:r>
              <a:rPr lang="en-US" altLang="zh-CN">
                <a:latin typeface="Calibri" charset="0"/>
                <a:ea typeface="宋体" charset="0"/>
              </a:rPr>
              <a:t>”</a:t>
            </a:r>
            <a:r>
              <a:rPr lang="zh-CN" altLang="en-US">
                <a:latin typeface="Calibri" charset="0"/>
                <a:ea typeface="宋体" charset="0"/>
              </a:rPr>
              <a:t>，字体下载推荐网址</a:t>
            </a:r>
            <a:r>
              <a:rPr lang="en-US" altLang="zh-CN">
                <a:latin typeface="Calibri" charset="0"/>
                <a:ea typeface="宋体" charset="0"/>
              </a:rPr>
              <a:t>http://www.qiuziti.com/</a:t>
            </a:r>
            <a:r>
              <a:rPr lang="zh-CN" altLang="en-US">
                <a:latin typeface="Calibri" charset="0"/>
                <a:ea typeface="宋体" charset="0"/>
              </a:rPr>
              <a:t>，下载解压缩后将字体复制至</a:t>
            </a:r>
            <a:r>
              <a:rPr lang="en-US" altLang="zh-CN">
                <a:latin typeface="Calibri" charset="0"/>
                <a:ea typeface="宋体" charset="0"/>
              </a:rPr>
              <a:t>C</a:t>
            </a:r>
            <a:r>
              <a:rPr lang="zh-CN" altLang="en-US">
                <a:latin typeface="Calibri" charset="0"/>
                <a:ea typeface="宋体" charset="0"/>
              </a:rPr>
              <a:t>盘</a:t>
            </a:r>
            <a:r>
              <a:rPr lang="en-US" altLang="zh-CN">
                <a:latin typeface="Calibri" charset="0"/>
                <a:ea typeface="宋体" charset="0"/>
              </a:rPr>
              <a:t>WINDOWS</a:t>
            </a:r>
            <a:r>
              <a:rPr lang="zh-CN" altLang="en-US">
                <a:latin typeface="Calibri" charset="0"/>
                <a:ea typeface="宋体" charset="0"/>
              </a:rPr>
              <a:t>文件夹里的</a:t>
            </a:r>
            <a:r>
              <a:rPr lang="en-US" altLang="zh-CN">
                <a:latin typeface="Calibri" charset="0"/>
                <a:ea typeface="宋体" charset="0"/>
              </a:rPr>
              <a:t>FONTS</a:t>
            </a:r>
            <a:r>
              <a:rPr lang="zh-CN" altLang="en-US">
                <a:latin typeface="Calibri" charset="0"/>
                <a:ea typeface="宋体" charset="0"/>
              </a:rPr>
              <a:t>文件夹下即可。</a:t>
            </a:r>
          </a:p>
        </p:txBody>
      </p:sp>
      <p:sp>
        <p:nvSpPr>
          <p:cNvPr id="29700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pPr algn="r" eaLnBrk="1" hangingPunct="1"/>
            <a:fld id="{19FB3C61-C768-3B46-B6EA-6A34C9984275}" type="slidenum">
              <a:rPr lang="zh-CN" altLang="en-US" sz="1200"/>
              <a:pPr algn="r" eaLnBrk="1" hangingPunct="1"/>
              <a:t>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473861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F40D80-4FD0-7744-B5CB-EB924C86E555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68A3BB-4603-5D45-B804-926482CE2F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185641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D5009E-A4A4-9E42-845E-34F632F36CEB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7BA5CE-A409-7248-9F34-D20A0AC8B77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97687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FD1AF6-FA03-F145-87A9-A3CBFF4003C2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7538C6-68FF-304D-908F-4E12005C2C45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29644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D82E16-33D2-C748-BF1E-BC3D3B4E72E6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CC65BE-7A44-6B4E-BAD8-193E9650804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905226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FB3849-C27C-7049-BAA8-11DD66AA3401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5EDDFB-E201-594B-9879-0EC035F2094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81630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0F16E8-6F32-DE44-804B-8BF84B7D3DF1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733FC4-002A-264C-A62A-85501153176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36391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2618B1-72C8-B842-965D-2E10E518E34E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4C3AC7-7CFF-5545-8592-228BDA9E595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236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D9392D-33D7-AC4C-9668-8F534B634D46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33448E-2629-CD47-A981-AE2080C1D50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4839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E9456B-2D16-6C43-AA04-05EB8337FAFF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4D71B9-E279-C142-8F32-4239176BF87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455460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C3449E-6413-E945-A0FE-E0A950AD9714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890C5B-1E30-614B-B7A2-3AFD3DB1405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06748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7F204E-5863-6146-A333-FA72D7FDE4B7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1E7178-0CF6-7640-AB18-8BAADB1A405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2283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 sz="1200">
                <a:solidFill>
                  <a:srgbClr val="898989"/>
                </a:solidFill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116D0E7F-ECE2-B845-A6A8-9E1417CF8F89}" type="datetimeFigureOut">
              <a:rPr lang="zh-CN" altLang="en-US"/>
              <a:pPr>
                <a:defRPr/>
              </a:pPr>
              <a:t>2017/11/3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itchFamily="34" charset="0"/>
              <a:buNone/>
              <a:defRPr sz="1200">
                <a:solidFill>
                  <a:srgbClr val="898989"/>
                </a:solidFill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7667ABA0-AC37-7C41-B7B4-4B39A9E3B3A2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2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e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7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组合 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538" y="493713"/>
            <a:ext cx="5876925" cy="587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076" name="直接连接符 16"/>
          <p:cNvCxnSpPr>
            <a:cxnSpLocks noChangeShapeType="1"/>
          </p:cNvCxnSpPr>
          <p:nvPr/>
        </p:nvCxnSpPr>
        <p:spPr bwMode="auto">
          <a:xfrm flipV="1">
            <a:off x="4833938" y="579438"/>
            <a:ext cx="1285875" cy="3238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7" name="直接连接符 17"/>
          <p:cNvCxnSpPr>
            <a:cxnSpLocks noChangeShapeType="1"/>
          </p:cNvCxnSpPr>
          <p:nvPr/>
        </p:nvCxnSpPr>
        <p:spPr bwMode="auto">
          <a:xfrm>
            <a:off x="6119813" y="579438"/>
            <a:ext cx="1389062" cy="3238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8" name="直接连接符 18"/>
          <p:cNvCxnSpPr>
            <a:cxnSpLocks noChangeShapeType="1"/>
          </p:cNvCxnSpPr>
          <p:nvPr/>
        </p:nvCxnSpPr>
        <p:spPr bwMode="auto">
          <a:xfrm>
            <a:off x="7508875" y="903288"/>
            <a:ext cx="990600" cy="909637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79" name="直接连接符 19"/>
          <p:cNvCxnSpPr>
            <a:cxnSpLocks noChangeShapeType="1"/>
          </p:cNvCxnSpPr>
          <p:nvPr/>
        </p:nvCxnSpPr>
        <p:spPr bwMode="auto">
          <a:xfrm>
            <a:off x="8499475" y="1812925"/>
            <a:ext cx="500063" cy="130333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0" name="直接连接符 20"/>
          <p:cNvCxnSpPr>
            <a:cxnSpLocks noChangeShapeType="1"/>
          </p:cNvCxnSpPr>
          <p:nvPr/>
        </p:nvCxnSpPr>
        <p:spPr bwMode="auto">
          <a:xfrm flipV="1">
            <a:off x="3789363" y="903288"/>
            <a:ext cx="1052512" cy="909637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1" name="直接连接符 21"/>
          <p:cNvCxnSpPr>
            <a:cxnSpLocks noChangeShapeType="1"/>
          </p:cNvCxnSpPr>
          <p:nvPr/>
        </p:nvCxnSpPr>
        <p:spPr bwMode="auto">
          <a:xfrm flipV="1">
            <a:off x="3317875" y="1812925"/>
            <a:ext cx="471488" cy="12700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2" name="直接连接符 22"/>
          <p:cNvCxnSpPr>
            <a:cxnSpLocks noChangeShapeType="1"/>
          </p:cNvCxnSpPr>
          <p:nvPr/>
        </p:nvCxnSpPr>
        <p:spPr bwMode="auto">
          <a:xfrm flipH="1" flipV="1">
            <a:off x="3317875" y="3082925"/>
            <a:ext cx="165100" cy="1370013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3" name="直接连接符 23"/>
          <p:cNvCxnSpPr>
            <a:cxnSpLocks noChangeShapeType="1"/>
          </p:cNvCxnSpPr>
          <p:nvPr/>
        </p:nvCxnSpPr>
        <p:spPr bwMode="auto">
          <a:xfrm flipH="1" flipV="1">
            <a:off x="3482975" y="4468813"/>
            <a:ext cx="777875" cy="111442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4" name="直接连接符 24"/>
          <p:cNvCxnSpPr>
            <a:cxnSpLocks noChangeShapeType="1"/>
          </p:cNvCxnSpPr>
          <p:nvPr/>
        </p:nvCxnSpPr>
        <p:spPr bwMode="auto">
          <a:xfrm flipV="1">
            <a:off x="8812213" y="3108325"/>
            <a:ext cx="179387" cy="132238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5" name="直接连接符 25"/>
          <p:cNvCxnSpPr>
            <a:cxnSpLocks noChangeShapeType="1"/>
          </p:cNvCxnSpPr>
          <p:nvPr/>
        </p:nvCxnSpPr>
        <p:spPr bwMode="auto">
          <a:xfrm flipV="1">
            <a:off x="8032750" y="4430713"/>
            <a:ext cx="779463" cy="11430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6" name="直接连接符 26"/>
          <p:cNvCxnSpPr>
            <a:cxnSpLocks noChangeShapeType="1"/>
          </p:cNvCxnSpPr>
          <p:nvPr/>
        </p:nvCxnSpPr>
        <p:spPr bwMode="auto">
          <a:xfrm flipH="1" flipV="1">
            <a:off x="4260850" y="5583238"/>
            <a:ext cx="1216025" cy="6223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7" name="直接连接符 27"/>
          <p:cNvCxnSpPr>
            <a:cxnSpLocks noChangeShapeType="1"/>
          </p:cNvCxnSpPr>
          <p:nvPr/>
        </p:nvCxnSpPr>
        <p:spPr bwMode="auto">
          <a:xfrm flipH="1">
            <a:off x="6813550" y="5573713"/>
            <a:ext cx="1219200" cy="6604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8" name="直接连接符 28"/>
          <p:cNvCxnSpPr>
            <a:cxnSpLocks noChangeShapeType="1"/>
          </p:cNvCxnSpPr>
          <p:nvPr/>
        </p:nvCxnSpPr>
        <p:spPr bwMode="auto">
          <a:xfrm flipH="1" flipV="1">
            <a:off x="5472113" y="6205538"/>
            <a:ext cx="1341437" cy="2857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89" name="直接连接符 29"/>
          <p:cNvCxnSpPr>
            <a:cxnSpLocks noChangeShapeType="1"/>
          </p:cNvCxnSpPr>
          <p:nvPr/>
        </p:nvCxnSpPr>
        <p:spPr bwMode="auto">
          <a:xfrm>
            <a:off x="4833938" y="903288"/>
            <a:ext cx="368300" cy="6604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0" name="直接连接符 30"/>
          <p:cNvCxnSpPr>
            <a:cxnSpLocks noChangeShapeType="1"/>
          </p:cNvCxnSpPr>
          <p:nvPr/>
        </p:nvCxnSpPr>
        <p:spPr bwMode="auto">
          <a:xfrm>
            <a:off x="4833938" y="903288"/>
            <a:ext cx="1546225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1" name="直接连接符 31"/>
          <p:cNvCxnSpPr>
            <a:cxnSpLocks noChangeShapeType="1"/>
          </p:cNvCxnSpPr>
          <p:nvPr/>
        </p:nvCxnSpPr>
        <p:spPr bwMode="auto">
          <a:xfrm>
            <a:off x="6119813" y="579438"/>
            <a:ext cx="260350" cy="3238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2" name="直接连接符 32"/>
          <p:cNvCxnSpPr>
            <a:cxnSpLocks noChangeShapeType="1"/>
          </p:cNvCxnSpPr>
          <p:nvPr/>
        </p:nvCxnSpPr>
        <p:spPr bwMode="auto">
          <a:xfrm>
            <a:off x="6380163" y="903288"/>
            <a:ext cx="1128712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3" name="直接连接符 33"/>
          <p:cNvCxnSpPr>
            <a:cxnSpLocks noChangeShapeType="1"/>
          </p:cNvCxnSpPr>
          <p:nvPr/>
        </p:nvCxnSpPr>
        <p:spPr bwMode="auto">
          <a:xfrm>
            <a:off x="7508875" y="903288"/>
            <a:ext cx="603250" cy="93027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4" name="直接连接符 34"/>
          <p:cNvCxnSpPr>
            <a:cxnSpLocks noChangeShapeType="1"/>
          </p:cNvCxnSpPr>
          <p:nvPr/>
        </p:nvCxnSpPr>
        <p:spPr bwMode="auto">
          <a:xfrm flipV="1">
            <a:off x="8112125" y="1812925"/>
            <a:ext cx="387350" cy="23813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5" name="直接连接符 35"/>
          <p:cNvCxnSpPr>
            <a:cxnSpLocks noChangeShapeType="1"/>
          </p:cNvCxnSpPr>
          <p:nvPr/>
        </p:nvCxnSpPr>
        <p:spPr bwMode="auto">
          <a:xfrm flipV="1">
            <a:off x="3817938" y="903288"/>
            <a:ext cx="1016000" cy="152241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6" name="直接连接符 36"/>
          <p:cNvCxnSpPr>
            <a:cxnSpLocks noChangeShapeType="1"/>
          </p:cNvCxnSpPr>
          <p:nvPr/>
        </p:nvCxnSpPr>
        <p:spPr bwMode="auto">
          <a:xfrm flipH="1">
            <a:off x="3317875" y="2387600"/>
            <a:ext cx="525463" cy="70643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7" name="直接连接符 37"/>
          <p:cNvCxnSpPr>
            <a:cxnSpLocks noChangeShapeType="1"/>
          </p:cNvCxnSpPr>
          <p:nvPr/>
        </p:nvCxnSpPr>
        <p:spPr bwMode="auto">
          <a:xfrm flipH="1" flipV="1">
            <a:off x="8108950" y="1825625"/>
            <a:ext cx="890588" cy="129063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8" name="直接连接符 38"/>
          <p:cNvCxnSpPr>
            <a:cxnSpLocks noChangeShapeType="1"/>
          </p:cNvCxnSpPr>
          <p:nvPr/>
        </p:nvCxnSpPr>
        <p:spPr bwMode="auto">
          <a:xfrm flipH="1" flipV="1">
            <a:off x="3789363" y="1812925"/>
            <a:ext cx="111125" cy="25082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099" name="直接连接符 39"/>
          <p:cNvCxnSpPr>
            <a:cxnSpLocks noChangeShapeType="1"/>
          </p:cNvCxnSpPr>
          <p:nvPr/>
        </p:nvCxnSpPr>
        <p:spPr bwMode="auto">
          <a:xfrm flipH="1" flipV="1">
            <a:off x="3317875" y="3082925"/>
            <a:ext cx="582613" cy="12382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0" name="直接连接符 40"/>
          <p:cNvCxnSpPr>
            <a:cxnSpLocks noChangeShapeType="1"/>
          </p:cNvCxnSpPr>
          <p:nvPr/>
        </p:nvCxnSpPr>
        <p:spPr bwMode="auto">
          <a:xfrm flipH="1">
            <a:off x="3490913" y="4321175"/>
            <a:ext cx="409575" cy="14128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1" name="直接连接符 41"/>
          <p:cNvCxnSpPr>
            <a:cxnSpLocks noChangeShapeType="1"/>
          </p:cNvCxnSpPr>
          <p:nvPr/>
        </p:nvCxnSpPr>
        <p:spPr bwMode="auto">
          <a:xfrm flipH="1">
            <a:off x="4260850" y="5021263"/>
            <a:ext cx="941388" cy="5524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2" name="直接连接符 42"/>
          <p:cNvCxnSpPr>
            <a:cxnSpLocks noChangeShapeType="1"/>
          </p:cNvCxnSpPr>
          <p:nvPr/>
        </p:nvCxnSpPr>
        <p:spPr bwMode="auto">
          <a:xfrm>
            <a:off x="3900488" y="4310063"/>
            <a:ext cx="360362" cy="127317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3" name="直接连接符 43"/>
          <p:cNvCxnSpPr>
            <a:cxnSpLocks noChangeShapeType="1"/>
          </p:cNvCxnSpPr>
          <p:nvPr/>
        </p:nvCxnSpPr>
        <p:spPr bwMode="auto">
          <a:xfrm flipV="1">
            <a:off x="7897813" y="4440238"/>
            <a:ext cx="922337" cy="3048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4" name="直接箭头连接符 44"/>
          <p:cNvCxnSpPr>
            <a:cxnSpLocks noChangeShapeType="1"/>
          </p:cNvCxnSpPr>
          <p:nvPr/>
        </p:nvCxnSpPr>
        <p:spPr bwMode="auto">
          <a:xfrm>
            <a:off x="7900988" y="4749800"/>
            <a:ext cx="134937" cy="833438"/>
          </a:xfrm>
          <a:prstGeom prst="straightConnector1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5" name="直接连接符 45"/>
          <p:cNvCxnSpPr>
            <a:cxnSpLocks noChangeShapeType="1"/>
          </p:cNvCxnSpPr>
          <p:nvPr/>
        </p:nvCxnSpPr>
        <p:spPr bwMode="auto">
          <a:xfrm flipV="1">
            <a:off x="6542088" y="5573713"/>
            <a:ext cx="1490662" cy="12382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6" name="直接连接符 46"/>
          <p:cNvCxnSpPr>
            <a:cxnSpLocks noChangeShapeType="1"/>
          </p:cNvCxnSpPr>
          <p:nvPr/>
        </p:nvCxnSpPr>
        <p:spPr bwMode="auto">
          <a:xfrm flipH="1" flipV="1">
            <a:off x="4257675" y="5575300"/>
            <a:ext cx="2274888" cy="12223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7" name="直接连接符 47"/>
          <p:cNvCxnSpPr>
            <a:cxnSpLocks noChangeShapeType="1"/>
          </p:cNvCxnSpPr>
          <p:nvPr/>
        </p:nvCxnSpPr>
        <p:spPr bwMode="auto">
          <a:xfrm>
            <a:off x="6523038" y="5697538"/>
            <a:ext cx="290512" cy="53657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8" name="直接连接符 48"/>
          <p:cNvCxnSpPr>
            <a:cxnSpLocks noChangeShapeType="1"/>
          </p:cNvCxnSpPr>
          <p:nvPr/>
        </p:nvCxnSpPr>
        <p:spPr bwMode="auto">
          <a:xfrm flipH="1">
            <a:off x="5472113" y="5697538"/>
            <a:ext cx="1050925" cy="5080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09" name="直接连接符 49"/>
          <p:cNvCxnSpPr>
            <a:cxnSpLocks noChangeShapeType="1"/>
          </p:cNvCxnSpPr>
          <p:nvPr/>
        </p:nvCxnSpPr>
        <p:spPr bwMode="auto">
          <a:xfrm flipH="1">
            <a:off x="8305800" y="3111500"/>
            <a:ext cx="693738" cy="19208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0" name="直接连接符 50"/>
          <p:cNvCxnSpPr>
            <a:cxnSpLocks noChangeShapeType="1"/>
          </p:cNvCxnSpPr>
          <p:nvPr/>
        </p:nvCxnSpPr>
        <p:spPr bwMode="auto">
          <a:xfrm flipV="1">
            <a:off x="7891463" y="3094038"/>
            <a:ext cx="1100137" cy="1654175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1" name="直接连接符 51"/>
          <p:cNvCxnSpPr>
            <a:cxnSpLocks noChangeShapeType="1"/>
          </p:cNvCxnSpPr>
          <p:nvPr/>
        </p:nvCxnSpPr>
        <p:spPr bwMode="auto">
          <a:xfrm>
            <a:off x="6380163" y="903288"/>
            <a:ext cx="1731962" cy="922337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2" name="直接连接符 52"/>
          <p:cNvCxnSpPr>
            <a:cxnSpLocks noChangeShapeType="1"/>
          </p:cNvCxnSpPr>
          <p:nvPr/>
        </p:nvCxnSpPr>
        <p:spPr bwMode="auto">
          <a:xfrm flipH="1" flipV="1">
            <a:off x="6380163" y="903288"/>
            <a:ext cx="1579562" cy="178276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3" name="直接连接符 53"/>
          <p:cNvCxnSpPr>
            <a:cxnSpLocks noChangeShapeType="1"/>
          </p:cNvCxnSpPr>
          <p:nvPr/>
        </p:nvCxnSpPr>
        <p:spPr bwMode="auto">
          <a:xfrm flipH="1">
            <a:off x="7959725" y="1836738"/>
            <a:ext cx="152400" cy="84931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4" name="直接连接符 54"/>
          <p:cNvCxnSpPr>
            <a:cxnSpLocks noChangeShapeType="1"/>
          </p:cNvCxnSpPr>
          <p:nvPr/>
        </p:nvCxnSpPr>
        <p:spPr bwMode="auto">
          <a:xfrm flipH="1" flipV="1">
            <a:off x="8112125" y="1828800"/>
            <a:ext cx="193675" cy="148113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5" name="直接连接符 55"/>
          <p:cNvCxnSpPr>
            <a:cxnSpLocks noChangeShapeType="1"/>
          </p:cNvCxnSpPr>
          <p:nvPr/>
        </p:nvCxnSpPr>
        <p:spPr bwMode="auto">
          <a:xfrm flipV="1">
            <a:off x="4168775" y="1563688"/>
            <a:ext cx="1033463" cy="112236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6" name="直接连接符 56"/>
          <p:cNvCxnSpPr>
            <a:cxnSpLocks noChangeShapeType="1"/>
          </p:cNvCxnSpPr>
          <p:nvPr/>
        </p:nvCxnSpPr>
        <p:spPr bwMode="auto">
          <a:xfrm flipV="1">
            <a:off x="5202238" y="903288"/>
            <a:ext cx="1173162" cy="66040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7" name="直接连接符 57"/>
          <p:cNvCxnSpPr>
            <a:cxnSpLocks noChangeShapeType="1"/>
          </p:cNvCxnSpPr>
          <p:nvPr/>
        </p:nvCxnSpPr>
        <p:spPr bwMode="auto">
          <a:xfrm flipV="1">
            <a:off x="3817938" y="1570038"/>
            <a:ext cx="1384300" cy="8445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8" name="直接连接符 58"/>
          <p:cNvCxnSpPr>
            <a:cxnSpLocks noChangeShapeType="1"/>
          </p:cNvCxnSpPr>
          <p:nvPr/>
        </p:nvCxnSpPr>
        <p:spPr bwMode="auto">
          <a:xfrm flipH="1" flipV="1">
            <a:off x="3819525" y="2420938"/>
            <a:ext cx="349250" cy="26511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19" name="直接连接符 59"/>
          <p:cNvCxnSpPr>
            <a:cxnSpLocks noChangeShapeType="1"/>
          </p:cNvCxnSpPr>
          <p:nvPr/>
        </p:nvCxnSpPr>
        <p:spPr bwMode="auto">
          <a:xfrm flipH="1">
            <a:off x="3900488" y="3789363"/>
            <a:ext cx="268287" cy="52546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0" name="直接连接符 60"/>
          <p:cNvCxnSpPr>
            <a:cxnSpLocks noChangeShapeType="1"/>
          </p:cNvCxnSpPr>
          <p:nvPr/>
        </p:nvCxnSpPr>
        <p:spPr bwMode="auto">
          <a:xfrm flipH="1" flipV="1">
            <a:off x="4168775" y="3789363"/>
            <a:ext cx="1033463" cy="1227137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1" name="直接连接符 61"/>
          <p:cNvCxnSpPr>
            <a:cxnSpLocks noChangeShapeType="1"/>
          </p:cNvCxnSpPr>
          <p:nvPr/>
        </p:nvCxnSpPr>
        <p:spPr bwMode="auto">
          <a:xfrm flipH="1" flipV="1">
            <a:off x="3900488" y="4321175"/>
            <a:ext cx="1301750" cy="69215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2" name="直接连接符 62"/>
          <p:cNvCxnSpPr>
            <a:cxnSpLocks noChangeShapeType="1"/>
          </p:cNvCxnSpPr>
          <p:nvPr/>
        </p:nvCxnSpPr>
        <p:spPr bwMode="auto">
          <a:xfrm flipH="1" flipV="1">
            <a:off x="5202238" y="5021263"/>
            <a:ext cx="1339850" cy="67786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3" name="直接连接符 63"/>
          <p:cNvCxnSpPr>
            <a:cxnSpLocks noChangeShapeType="1"/>
          </p:cNvCxnSpPr>
          <p:nvPr/>
        </p:nvCxnSpPr>
        <p:spPr bwMode="auto">
          <a:xfrm flipH="1">
            <a:off x="6523038" y="3789363"/>
            <a:ext cx="1436687" cy="1909762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4" name="直接连接符 64"/>
          <p:cNvCxnSpPr>
            <a:cxnSpLocks noChangeShapeType="1"/>
          </p:cNvCxnSpPr>
          <p:nvPr/>
        </p:nvCxnSpPr>
        <p:spPr bwMode="auto">
          <a:xfrm flipV="1">
            <a:off x="7883525" y="3800475"/>
            <a:ext cx="76200" cy="944563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5" name="直接连接符 65"/>
          <p:cNvCxnSpPr>
            <a:cxnSpLocks noChangeShapeType="1"/>
          </p:cNvCxnSpPr>
          <p:nvPr/>
        </p:nvCxnSpPr>
        <p:spPr bwMode="auto">
          <a:xfrm flipH="1">
            <a:off x="7897813" y="3298825"/>
            <a:ext cx="411162" cy="1446213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6" name="直接连接符 66"/>
          <p:cNvCxnSpPr>
            <a:cxnSpLocks noChangeShapeType="1"/>
          </p:cNvCxnSpPr>
          <p:nvPr/>
        </p:nvCxnSpPr>
        <p:spPr bwMode="auto">
          <a:xfrm flipV="1">
            <a:off x="6537325" y="4749800"/>
            <a:ext cx="1363663" cy="941388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7" name="直接连接符 67"/>
          <p:cNvCxnSpPr>
            <a:cxnSpLocks noChangeShapeType="1"/>
          </p:cNvCxnSpPr>
          <p:nvPr/>
        </p:nvCxnSpPr>
        <p:spPr bwMode="auto">
          <a:xfrm>
            <a:off x="4168775" y="2686050"/>
            <a:ext cx="1927225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8" name="直接连接符 68"/>
          <p:cNvCxnSpPr>
            <a:cxnSpLocks noChangeShapeType="1"/>
          </p:cNvCxnSpPr>
          <p:nvPr/>
        </p:nvCxnSpPr>
        <p:spPr bwMode="auto">
          <a:xfrm>
            <a:off x="4168775" y="2686050"/>
            <a:ext cx="0" cy="61595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29" name="直接连接符 69"/>
          <p:cNvCxnSpPr>
            <a:cxnSpLocks noChangeShapeType="1"/>
          </p:cNvCxnSpPr>
          <p:nvPr/>
        </p:nvCxnSpPr>
        <p:spPr bwMode="auto">
          <a:xfrm>
            <a:off x="7959725" y="2686050"/>
            <a:ext cx="0" cy="74295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30" name="直接连接符 70"/>
          <p:cNvCxnSpPr>
            <a:cxnSpLocks noChangeShapeType="1"/>
          </p:cNvCxnSpPr>
          <p:nvPr/>
        </p:nvCxnSpPr>
        <p:spPr bwMode="auto">
          <a:xfrm>
            <a:off x="6032500" y="2686050"/>
            <a:ext cx="1927225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31" name="直接连接符 71"/>
          <p:cNvCxnSpPr>
            <a:cxnSpLocks noChangeShapeType="1"/>
          </p:cNvCxnSpPr>
          <p:nvPr/>
        </p:nvCxnSpPr>
        <p:spPr bwMode="auto">
          <a:xfrm>
            <a:off x="4168775" y="3184525"/>
            <a:ext cx="0" cy="61595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32" name="直接连接符 72"/>
          <p:cNvCxnSpPr>
            <a:cxnSpLocks noChangeShapeType="1"/>
          </p:cNvCxnSpPr>
          <p:nvPr/>
        </p:nvCxnSpPr>
        <p:spPr bwMode="auto">
          <a:xfrm>
            <a:off x="7959725" y="3057525"/>
            <a:ext cx="0" cy="74295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33" name="直接连接符 73"/>
          <p:cNvCxnSpPr>
            <a:cxnSpLocks noChangeShapeType="1"/>
          </p:cNvCxnSpPr>
          <p:nvPr/>
        </p:nvCxnSpPr>
        <p:spPr bwMode="auto">
          <a:xfrm>
            <a:off x="4168775" y="3800475"/>
            <a:ext cx="1298575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34" name="直接连接符 74"/>
          <p:cNvCxnSpPr>
            <a:cxnSpLocks noChangeShapeType="1"/>
          </p:cNvCxnSpPr>
          <p:nvPr/>
        </p:nvCxnSpPr>
        <p:spPr bwMode="auto">
          <a:xfrm>
            <a:off x="6661150" y="3800475"/>
            <a:ext cx="1298575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" name="组合 78"/>
          <p:cNvGrpSpPr>
            <a:grpSpLocks/>
          </p:cNvGrpSpPr>
          <p:nvPr/>
        </p:nvGrpSpPr>
        <p:grpSpPr bwMode="auto">
          <a:xfrm>
            <a:off x="3359150" y="2713038"/>
            <a:ext cx="5448300" cy="1241425"/>
            <a:chOff x="0" y="0"/>
            <a:chExt cx="5448300" cy="1242162"/>
          </a:xfrm>
        </p:grpSpPr>
        <p:sp>
          <p:nvSpPr>
            <p:cNvPr id="2112" name="文本框 76"/>
            <p:cNvSpPr txBox="1">
              <a:spLocks noChangeArrowheads="1"/>
            </p:cNvSpPr>
            <p:nvPr/>
          </p:nvSpPr>
          <p:spPr bwMode="auto">
            <a:xfrm>
              <a:off x="0" y="0"/>
              <a:ext cx="5448300" cy="10162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6000" dirty="0" smtClean="0">
                  <a:solidFill>
                    <a:schemeClr val="bg1"/>
                  </a:solidFill>
                  <a:latin typeface="Billboard" charset="0"/>
                  <a:ea typeface="张海山锐谐体" charset="0"/>
                </a:rPr>
                <a:t>Neural-art</a:t>
              </a:r>
              <a:endParaRPr lang="zh-CN" altLang="en-US" sz="6000" dirty="0">
                <a:solidFill>
                  <a:schemeClr val="bg1"/>
                </a:solidFill>
                <a:latin typeface="Billboard" charset="0"/>
                <a:ea typeface="张海山锐谐体" charset="0"/>
              </a:endParaRPr>
            </a:p>
          </p:txBody>
        </p:sp>
        <p:sp>
          <p:nvSpPr>
            <p:cNvPr id="2113" name="文本框 77"/>
            <p:cNvSpPr txBox="1">
              <a:spLocks noChangeArrowheads="1"/>
            </p:cNvSpPr>
            <p:nvPr/>
          </p:nvSpPr>
          <p:spPr bwMode="auto">
            <a:xfrm>
              <a:off x="2037995" y="934385"/>
              <a:ext cx="136602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1400" dirty="0" smtClean="0">
                  <a:solidFill>
                    <a:schemeClr val="bg1"/>
                  </a:solidFill>
                  <a:latin typeface="张海山锐谐体" charset="0"/>
                  <a:ea typeface="张海山锐谐体" charset="0"/>
                </a:rPr>
                <a:t> </a:t>
              </a:r>
              <a:endParaRPr lang="zh-CN" altLang="en-US" sz="1400" dirty="0">
                <a:solidFill>
                  <a:schemeClr val="bg1"/>
                </a:solidFill>
                <a:latin typeface="张海山锐谐体" charset="0"/>
                <a:ea typeface="张海山锐谐体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8473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10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3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1000"/>
                                        <p:tgtEl>
                                          <p:spTgt spid="3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1000"/>
                                        <p:tgtEl>
                                          <p:spTgt spid="3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10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3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1000"/>
                                        <p:tgtEl>
                                          <p:spTgt spid="3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1000"/>
                                        <p:tgtEl>
                                          <p:spTgt spid="3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1000"/>
                                        <p:tgtEl>
                                          <p:spTgt spid="3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1000"/>
                                        <p:tgtEl>
                                          <p:spTgt spid="3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1000"/>
                                        <p:tgtEl>
                                          <p:spTgt spid="3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1000"/>
                                        <p:tgtEl>
                                          <p:spTgt spid="3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1000"/>
                                        <p:tgtEl>
                                          <p:spTgt spid="3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1000"/>
                                        <p:tgtEl>
                                          <p:spTgt spid="3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1000"/>
                                        <p:tgtEl>
                                          <p:spTgt spid="3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000"/>
                                        <p:tgtEl>
                                          <p:spTgt spid="3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3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1000"/>
                                        <p:tgtEl>
                                          <p:spTgt spid="3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1000"/>
                                        <p:tgtEl>
                                          <p:spTgt spid="3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3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1000"/>
                                        <p:tgtEl>
                                          <p:spTgt spid="3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1000"/>
                                        <p:tgtEl>
                                          <p:spTgt spid="3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1000"/>
                                        <p:tgtEl>
                                          <p:spTgt spid="3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1000"/>
                                        <p:tgtEl>
                                          <p:spTgt spid="3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1000"/>
                                        <p:tgtEl>
                                          <p:spTgt spid="3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1000"/>
                                        <p:tgtEl>
                                          <p:spTgt spid="3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1000"/>
                                        <p:tgtEl>
                                          <p:spTgt spid="3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1000"/>
                                        <p:tgtEl>
                                          <p:spTgt spid="3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1000"/>
                                        <p:tgtEl>
                                          <p:spTgt spid="3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1000"/>
                                        <p:tgtEl>
                                          <p:spTgt spid="3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1000"/>
                                        <p:tgtEl>
                                          <p:spTgt spid="3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1000"/>
                                        <p:tgtEl>
                                          <p:spTgt spid="3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1000"/>
                                        <p:tgtEl>
                                          <p:spTgt spid="3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1000"/>
                                        <p:tgtEl>
                                          <p:spTgt spid="3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1000"/>
                                        <p:tgtEl>
                                          <p:spTgt spid="3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1000"/>
                                        <p:tgtEl>
                                          <p:spTgt spid="3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4" dur="1000"/>
                                        <p:tgtEl>
                                          <p:spTgt spid="3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1000"/>
                                        <p:tgtEl>
                                          <p:spTgt spid="3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1000"/>
                                        <p:tgtEl>
                                          <p:spTgt spid="3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1000"/>
                                        <p:tgtEl>
                                          <p:spTgt spid="3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6" dur="1000"/>
                                        <p:tgtEl>
                                          <p:spTgt spid="3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1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1000"/>
                                        <p:tgtEl>
                                          <p:spTgt spid="3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3" dur="1000"/>
                                        <p:tgtEl>
                                          <p:spTgt spid="3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6" dur="1000"/>
                                        <p:tgtEl>
                                          <p:spTgt spid="3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9" dur="1000"/>
                                        <p:tgtEl>
                                          <p:spTgt spid="3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1000"/>
                                        <p:tgtEl>
                                          <p:spTgt spid="3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1000"/>
                                        <p:tgtEl>
                                          <p:spTgt spid="3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1000"/>
                                        <p:tgtEl>
                                          <p:spTgt spid="3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1" dur="1000"/>
                                        <p:tgtEl>
                                          <p:spTgt spid="3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93" presetID="2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cxnSp>
        <p:nvCxnSpPr>
          <p:cNvPr id="12" name="直接箭头连接符 2"/>
          <p:cNvCxnSpPr>
            <a:cxnSpLocks noChangeShapeType="1"/>
          </p:cNvCxnSpPr>
          <p:nvPr/>
        </p:nvCxnSpPr>
        <p:spPr bwMode="auto">
          <a:xfrm>
            <a:off x="1477963" y="3757613"/>
            <a:ext cx="95138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3" name="直接连接符 5"/>
          <p:cNvCxnSpPr>
            <a:cxnSpLocks noChangeShapeType="1"/>
          </p:cNvCxnSpPr>
          <p:nvPr/>
        </p:nvCxnSpPr>
        <p:spPr bwMode="auto">
          <a:xfrm flipV="1">
            <a:off x="2927350" y="3741747"/>
            <a:ext cx="0" cy="5445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连接符 38"/>
          <p:cNvCxnSpPr>
            <a:cxnSpLocks noChangeShapeType="1"/>
          </p:cNvCxnSpPr>
          <p:nvPr/>
        </p:nvCxnSpPr>
        <p:spPr bwMode="auto">
          <a:xfrm flipH="1" flipV="1">
            <a:off x="5951538" y="3360733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5" name="直接连接符 40"/>
          <p:cNvCxnSpPr>
            <a:cxnSpLocks noChangeShapeType="1"/>
          </p:cNvCxnSpPr>
          <p:nvPr/>
        </p:nvCxnSpPr>
        <p:spPr bwMode="auto">
          <a:xfrm flipH="1" flipV="1">
            <a:off x="9048750" y="3784597"/>
            <a:ext cx="0" cy="4333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6" name="矩形 2"/>
          <p:cNvSpPr>
            <a:spLocks noChangeArrowheads="1"/>
          </p:cNvSpPr>
          <p:nvPr/>
        </p:nvSpPr>
        <p:spPr bwMode="auto">
          <a:xfrm>
            <a:off x="1487488" y="4149725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弱人工智能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17" name="矩形 2"/>
          <p:cNvSpPr>
            <a:spLocks noChangeArrowheads="1"/>
          </p:cNvSpPr>
          <p:nvPr/>
        </p:nvSpPr>
        <p:spPr bwMode="auto">
          <a:xfrm>
            <a:off x="4511675" y="2349500"/>
            <a:ext cx="28082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Neural-art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18" name="矩形 2"/>
          <p:cNvSpPr>
            <a:spLocks noChangeArrowheads="1"/>
          </p:cNvSpPr>
          <p:nvPr/>
        </p:nvSpPr>
        <p:spPr bwMode="auto">
          <a:xfrm>
            <a:off x="7824788" y="4076700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超级人工智能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cxnSp>
        <p:nvCxnSpPr>
          <p:cNvPr id="19" name="直接连接符 38"/>
          <p:cNvCxnSpPr>
            <a:cxnSpLocks noChangeShapeType="1"/>
          </p:cNvCxnSpPr>
          <p:nvPr/>
        </p:nvCxnSpPr>
        <p:spPr bwMode="auto">
          <a:xfrm flipH="1" flipV="1">
            <a:off x="4432301" y="3569494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0" name="直接连接符 38"/>
          <p:cNvCxnSpPr>
            <a:cxnSpLocks noChangeShapeType="1"/>
          </p:cNvCxnSpPr>
          <p:nvPr/>
        </p:nvCxnSpPr>
        <p:spPr bwMode="auto">
          <a:xfrm flipH="1" flipV="1">
            <a:off x="7552532" y="3585358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2" name="文本框 21"/>
          <p:cNvSpPr txBox="1"/>
          <p:nvPr/>
        </p:nvSpPr>
        <p:spPr>
          <a:xfrm>
            <a:off x="7319963" y="2924910"/>
            <a:ext cx="6311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</a:rPr>
              <a:t>算法、数据、计算</a:t>
            </a:r>
            <a:r>
              <a:rPr kumimoji="1" lang="zh-CN" altLang="en-US" sz="2000" dirty="0" smtClean="0">
                <a:solidFill>
                  <a:schemeClr val="bg1"/>
                </a:solidFill>
              </a:rPr>
              <a:t>能力</a:t>
            </a:r>
            <a:r>
              <a:rPr kumimoji="1" lang="zh-CN" altLang="en-US" sz="2000" b="1" dirty="0" smtClean="0">
                <a:solidFill>
                  <a:schemeClr val="bg1"/>
                </a:solidFill>
              </a:rPr>
              <a:t>？</a:t>
            </a:r>
            <a:endParaRPr kumimoji="1"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14601" y="2946689"/>
            <a:ext cx="2843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算法、数据、计算能力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8675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" name="文本框 1"/>
          <p:cNvSpPr txBox="1"/>
          <p:nvPr/>
        </p:nvSpPr>
        <p:spPr>
          <a:xfrm>
            <a:off x="822325" y="948827"/>
            <a:ext cx="992187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什么是人工智能？</a:t>
            </a:r>
          </a:p>
          <a:p>
            <a:endParaRPr kumimoji="1" lang="zh-CN" altLang="en-US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机器“像人一样思考”、“像人一样行动”、“理性地思考”和“理性地行动</a:t>
            </a:r>
            <a:r>
              <a:rPr lang="zh-CN" altLang="en-US" dirty="0" smtClean="0">
                <a:solidFill>
                  <a:schemeClr val="bg1"/>
                </a:solidFill>
              </a:rPr>
              <a:t>”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经济学中的理性</a:t>
            </a:r>
            <a:r>
              <a:rPr lang="zh-CN" altLang="en-US" dirty="0" smtClean="0">
                <a:solidFill>
                  <a:schemeClr val="bg1"/>
                </a:solidFill>
              </a:rPr>
              <a:t>人（经济人）：</a:t>
            </a:r>
            <a:r>
              <a:rPr lang="zh-CN" altLang="en-US" dirty="0">
                <a:solidFill>
                  <a:schemeClr val="bg1"/>
                </a:solidFill>
              </a:rPr>
              <a:t>假定</a:t>
            </a:r>
            <a:r>
              <a:rPr lang="zh-CN" altLang="en-US" dirty="0" smtClean="0">
                <a:solidFill>
                  <a:schemeClr val="bg1"/>
                </a:solidFill>
              </a:rPr>
              <a:t>人思考和行为都是目标理性的，唯一地试图获得的经济好处就是物质性补偿的最大化。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而在</a:t>
            </a:r>
            <a:r>
              <a:rPr lang="en-US" altLang="zh-CN" dirty="0" smtClean="0">
                <a:solidFill>
                  <a:schemeClr val="bg1"/>
                </a:solidFill>
              </a:rPr>
              <a:t>Neural</a:t>
            </a:r>
            <a:r>
              <a:rPr lang="zh-CN" altLang="en-US" dirty="0" smtClean="0">
                <a:solidFill>
                  <a:schemeClr val="bg1"/>
                </a:solidFill>
              </a:rPr>
              <a:t>（神经网络）中，正是有个设定叫做</a:t>
            </a:r>
            <a:r>
              <a:rPr lang="en-US" altLang="zh-CN" dirty="0" smtClean="0">
                <a:solidFill>
                  <a:schemeClr val="bg1"/>
                </a:solidFill>
              </a:rPr>
              <a:t>cost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function</a:t>
            </a:r>
            <a:r>
              <a:rPr lang="zh-CN" altLang="en-US" dirty="0" smtClean="0">
                <a:solidFill>
                  <a:schemeClr val="bg1"/>
                </a:solidFill>
              </a:rPr>
              <a:t>（损失函数）让这种算法变得理性。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 smtClean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 smtClean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神经网络的训练过程，就是从输入端到输出端的损失最小化（本质是拟合问题），中间有着各式各样的网络结构和算法去支撑这个最小化的过程。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在研究</a:t>
            </a:r>
            <a:r>
              <a:rPr lang="en-US" altLang="zh-CN" dirty="0" smtClean="0">
                <a:solidFill>
                  <a:schemeClr val="bg1"/>
                </a:solidFill>
              </a:rPr>
              <a:t>Neural-art</a:t>
            </a:r>
            <a:r>
              <a:rPr lang="zh-CN" altLang="en-US" dirty="0" smtClean="0">
                <a:solidFill>
                  <a:schemeClr val="bg1"/>
                </a:solidFill>
              </a:rPr>
              <a:t>的过程中会不断尝试各种结构和算法，其中有效部分对超级人工智能有极大的借鉴意义。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 smtClean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962" y="3429000"/>
            <a:ext cx="5816600" cy="1143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71470" y="642928"/>
            <a:ext cx="254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、算法：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314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12" name="文本框 11"/>
          <p:cNvSpPr txBox="1"/>
          <p:nvPr/>
        </p:nvSpPr>
        <p:spPr>
          <a:xfrm>
            <a:off x="357180" y="557208"/>
            <a:ext cx="15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2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、数据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42243" y="2432436"/>
            <a:ext cx="99877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据</a:t>
            </a:r>
            <a:r>
              <a:rPr lang="en-US" altLang="zh-CN" sz="2400" dirty="0">
                <a:solidFill>
                  <a:schemeClr val="bg1"/>
                </a:solidFill>
              </a:rPr>
              <a:t>IDC</a:t>
            </a:r>
            <a:r>
              <a:rPr lang="zh-CN" altLang="en-US" sz="2400" dirty="0">
                <a:solidFill>
                  <a:schemeClr val="bg1"/>
                </a:solidFill>
              </a:rPr>
              <a:t>的一项调查报告中指出</a:t>
            </a:r>
            <a:r>
              <a:rPr lang="zh-CN" altLang="en-US" sz="2400" dirty="0" smtClean="0">
                <a:solidFill>
                  <a:schemeClr val="bg1"/>
                </a:solidFill>
              </a:rPr>
              <a:t>：大数据中</a:t>
            </a:r>
            <a:r>
              <a:rPr lang="en-US" altLang="zh-CN" sz="2400" dirty="0">
                <a:solidFill>
                  <a:schemeClr val="bg1"/>
                </a:solidFill>
              </a:rPr>
              <a:t>80%</a:t>
            </a:r>
            <a:r>
              <a:rPr lang="zh-CN" altLang="en-US" sz="2400" dirty="0">
                <a:solidFill>
                  <a:schemeClr val="bg1"/>
                </a:solidFill>
              </a:rPr>
              <a:t>的数据都是非结构化</a:t>
            </a:r>
            <a:r>
              <a:rPr lang="zh-CN" altLang="en-US" sz="2400" dirty="0" smtClean="0">
                <a:solidFill>
                  <a:schemeClr val="bg1"/>
                </a:solidFill>
              </a:rPr>
              <a:t>数据。</a:t>
            </a:r>
          </a:p>
          <a:p>
            <a:endParaRPr kumimoji="1" lang="zh-CN" altLang="en-US" sz="2400" dirty="0">
              <a:solidFill>
                <a:schemeClr val="bg1"/>
              </a:solidFill>
            </a:endParaRPr>
          </a:p>
          <a:p>
            <a:r>
              <a:rPr kumimoji="1" lang="zh-CN" altLang="en-US" sz="2400" dirty="0" smtClean="0">
                <a:solidFill>
                  <a:schemeClr val="bg1"/>
                </a:solidFill>
              </a:rPr>
              <a:t>而在神经网络的训练过程中需要的是标注好的结构化数据，如何将已有的海量非结构化数据转化可供神级网络训练的数据，是及其重要的一步。</a:t>
            </a:r>
          </a:p>
          <a:p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912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5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6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10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1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7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8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9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" name="文本框 1"/>
          <p:cNvSpPr txBox="1"/>
          <p:nvPr/>
        </p:nvSpPr>
        <p:spPr>
          <a:xfrm>
            <a:off x="1276259" y="5253991"/>
            <a:ext cx="1034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solidFill>
                  <a:srgbClr val="00B0F0"/>
                </a:solidFill>
              </a:rPr>
              <a:t>Neural-art</a:t>
            </a:r>
            <a:r>
              <a:rPr kumimoji="1" lang="zh-CN" altLang="en-US" sz="2400" dirty="0" smtClean="0">
                <a:solidFill>
                  <a:srgbClr val="00B0F0"/>
                </a:solidFill>
              </a:rPr>
              <a:t>不只是一个简单的新兴产业，更是通往下次人工智能革命的桥梁</a:t>
            </a:r>
            <a:endParaRPr kumimoji="1" lang="zh-CN" altLang="en-US" sz="2400" dirty="0">
              <a:solidFill>
                <a:srgbClr val="00B0F0"/>
              </a:solidFill>
            </a:endParaRPr>
          </a:p>
        </p:txBody>
      </p:sp>
      <p:cxnSp>
        <p:nvCxnSpPr>
          <p:cNvPr id="12" name="直接箭头连接符 2"/>
          <p:cNvCxnSpPr>
            <a:cxnSpLocks noChangeShapeType="1"/>
          </p:cNvCxnSpPr>
          <p:nvPr/>
        </p:nvCxnSpPr>
        <p:spPr bwMode="auto">
          <a:xfrm>
            <a:off x="1477963" y="3757613"/>
            <a:ext cx="95138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3" name="直接连接符 5"/>
          <p:cNvCxnSpPr>
            <a:cxnSpLocks noChangeShapeType="1"/>
          </p:cNvCxnSpPr>
          <p:nvPr/>
        </p:nvCxnSpPr>
        <p:spPr bwMode="auto">
          <a:xfrm flipV="1">
            <a:off x="2927350" y="3741747"/>
            <a:ext cx="0" cy="5445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连接符 38"/>
          <p:cNvCxnSpPr>
            <a:cxnSpLocks noChangeShapeType="1"/>
          </p:cNvCxnSpPr>
          <p:nvPr/>
        </p:nvCxnSpPr>
        <p:spPr bwMode="auto">
          <a:xfrm flipH="1" flipV="1">
            <a:off x="5951538" y="3360733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5" name="直接连接符 40"/>
          <p:cNvCxnSpPr>
            <a:cxnSpLocks noChangeShapeType="1"/>
          </p:cNvCxnSpPr>
          <p:nvPr/>
        </p:nvCxnSpPr>
        <p:spPr bwMode="auto">
          <a:xfrm flipH="1" flipV="1">
            <a:off x="9048750" y="3784597"/>
            <a:ext cx="0" cy="4333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6" name="矩形 2"/>
          <p:cNvSpPr>
            <a:spLocks noChangeArrowheads="1"/>
          </p:cNvSpPr>
          <p:nvPr/>
        </p:nvSpPr>
        <p:spPr bwMode="auto">
          <a:xfrm>
            <a:off x="1487488" y="4149725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弱人工智能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17" name="矩形 2"/>
          <p:cNvSpPr>
            <a:spLocks noChangeArrowheads="1"/>
          </p:cNvSpPr>
          <p:nvPr/>
        </p:nvSpPr>
        <p:spPr bwMode="auto">
          <a:xfrm>
            <a:off x="4511675" y="2349500"/>
            <a:ext cx="28082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Neural-art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18" name="矩形 2"/>
          <p:cNvSpPr>
            <a:spLocks noChangeArrowheads="1"/>
          </p:cNvSpPr>
          <p:nvPr/>
        </p:nvSpPr>
        <p:spPr bwMode="auto">
          <a:xfrm>
            <a:off x="7824788" y="4076700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超级人工智能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cxnSp>
        <p:nvCxnSpPr>
          <p:cNvPr id="19" name="直接连接符 38"/>
          <p:cNvCxnSpPr>
            <a:cxnSpLocks noChangeShapeType="1"/>
          </p:cNvCxnSpPr>
          <p:nvPr/>
        </p:nvCxnSpPr>
        <p:spPr bwMode="auto">
          <a:xfrm flipH="1" flipV="1">
            <a:off x="4432301" y="3569494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0" name="直接连接符 38"/>
          <p:cNvCxnSpPr>
            <a:cxnSpLocks noChangeShapeType="1"/>
          </p:cNvCxnSpPr>
          <p:nvPr/>
        </p:nvCxnSpPr>
        <p:spPr bwMode="auto">
          <a:xfrm flipH="1" flipV="1">
            <a:off x="7552532" y="3585358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1" name="文本框 20"/>
          <p:cNvSpPr txBox="1"/>
          <p:nvPr/>
        </p:nvSpPr>
        <p:spPr>
          <a:xfrm>
            <a:off x="7319963" y="2924910"/>
            <a:ext cx="63118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chemeClr val="bg1"/>
                </a:solidFill>
              </a:rPr>
              <a:t>算法、</a:t>
            </a:r>
            <a:r>
              <a:rPr kumimoji="1" lang="zh-CN" altLang="en-US" sz="2000" dirty="0" smtClean="0">
                <a:solidFill>
                  <a:schemeClr val="bg1"/>
                </a:solidFill>
              </a:rPr>
              <a:t>数据</a:t>
            </a:r>
            <a:endParaRPr kumimoji="1"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514601" y="2946689"/>
            <a:ext cx="2843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算法、数据、计算能力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570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523036"/>
            <a:chOff x="1" y="0"/>
            <a:chExt cx="10241332" cy="523220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" name="文本框 1"/>
          <p:cNvSpPr txBox="1"/>
          <p:nvPr/>
        </p:nvSpPr>
        <p:spPr>
          <a:xfrm>
            <a:off x="1445419" y="2578327"/>
            <a:ext cx="93011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smtClean="0">
                <a:solidFill>
                  <a:schemeClr val="bg1"/>
                </a:solidFill>
                <a:latin typeface="Billboard" charset="0"/>
                <a:ea typeface="张海山锐谐体" charset="0"/>
              </a:rPr>
              <a:t>    主题：</a:t>
            </a:r>
            <a:r>
              <a:rPr lang="en-US" altLang="zh-CN" sz="4800" dirty="0" smtClean="0">
                <a:solidFill>
                  <a:schemeClr val="bg1"/>
                </a:solidFill>
                <a:latin typeface="Billboard" charset="0"/>
                <a:ea typeface="张海山锐谐体" charset="0"/>
              </a:rPr>
              <a:t>neural-art</a:t>
            </a:r>
            <a:r>
              <a:rPr lang="zh-CN" altLang="en-US" sz="4800" dirty="0" smtClean="0">
                <a:solidFill>
                  <a:schemeClr val="bg1"/>
                </a:solidFill>
                <a:latin typeface="Billboard" charset="0"/>
                <a:ea typeface="张海山锐谐体" charset="0"/>
              </a:rPr>
              <a:t> </a:t>
            </a:r>
            <a:r>
              <a:rPr lang="zh-CN" altLang="en-US" sz="48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于未来</a:t>
            </a:r>
            <a:r>
              <a:rPr lang="zh-CN" altLang="en-US" sz="4800" dirty="0" smtClean="0">
                <a:solidFill>
                  <a:schemeClr val="bg1"/>
                </a:solidFill>
                <a:latin typeface="Billboard" charset="0"/>
                <a:ea typeface="张海山锐谐体" charset="0"/>
              </a:rPr>
              <a:t>智能</a:t>
            </a:r>
          </a:p>
          <a:p>
            <a:endParaRPr lang="zh-CN" altLang="en-US" sz="4800" dirty="0">
              <a:solidFill>
                <a:schemeClr val="bg1"/>
              </a:solidFill>
              <a:latin typeface="Billboard" charset="0"/>
              <a:ea typeface="张海山锐谐体" charset="0"/>
            </a:endParaRPr>
          </a:p>
          <a:p>
            <a:endParaRPr lang="zh-CN" altLang="en-US" sz="4800" dirty="0">
              <a:solidFill>
                <a:schemeClr val="bg1"/>
              </a:solidFill>
              <a:latin typeface="Billboard" charset="0"/>
              <a:ea typeface="张海山锐谐体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523036"/>
            <a:chOff x="1" y="0"/>
            <a:chExt cx="10241332" cy="523220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539" y="1095901"/>
            <a:ext cx="7785100" cy="723900"/>
          </a:xfrm>
          <a:prstGeom prst="rect">
            <a:avLst/>
          </a:prstGeom>
        </p:spPr>
      </p:pic>
      <p:cxnSp>
        <p:nvCxnSpPr>
          <p:cNvPr id="8" name="直线连接符 7"/>
          <p:cNvCxnSpPr/>
          <p:nvPr/>
        </p:nvCxnSpPr>
        <p:spPr bwMode="auto">
          <a:xfrm>
            <a:off x="7509678" y="1763504"/>
            <a:ext cx="2222938" cy="0"/>
          </a:xfrm>
          <a:prstGeom prst="lin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  <a:extLst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471613" y="2459504"/>
            <a:ext cx="9486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·</a:t>
            </a:r>
            <a:r>
              <a:rPr lang="zh-CN" altLang="en-US" sz="2400" dirty="0" smtClean="0">
                <a:solidFill>
                  <a:schemeClr val="bg1"/>
                </a:solidFill>
                <a:latin typeface="Billboard" charset="0"/>
                <a:ea typeface="张海山锐谐体" charset="0"/>
              </a:rPr>
              <a:t>弱人</a:t>
            </a:r>
            <a:r>
              <a:rPr lang="zh-CN" altLang="en-US" sz="24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工智能：擅长于单个方面的人工智能。</a:t>
            </a:r>
          </a:p>
          <a:p>
            <a:r>
              <a:rPr lang="en-US" altLang="zh-CN" sz="2400" b="1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·</a:t>
            </a:r>
            <a:r>
              <a:rPr lang="zh-CN" altLang="en-US" sz="24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强人工智能：人类级别的人工智能。</a:t>
            </a:r>
          </a:p>
          <a:p>
            <a:r>
              <a:rPr lang="en-US" altLang="zh-CN" sz="2400" b="1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·</a:t>
            </a:r>
            <a:r>
              <a:rPr lang="zh-CN" altLang="en-US" sz="24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超人工智能：牛津哲学家，知名人工智能思想家</a:t>
            </a:r>
            <a:r>
              <a:rPr lang="en-US" altLang="zh-CN" sz="24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Nick </a:t>
            </a:r>
            <a:r>
              <a:rPr lang="en-US" altLang="zh-CN" sz="2400" dirty="0" err="1">
                <a:solidFill>
                  <a:schemeClr val="bg1"/>
                </a:solidFill>
                <a:latin typeface="Billboard" charset="0"/>
                <a:ea typeface="张海山锐谐体" charset="0"/>
              </a:rPr>
              <a:t>Bostrom</a:t>
            </a:r>
            <a:r>
              <a:rPr lang="zh-CN" altLang="en-US" sz="2400" dirty="0">
                <a:solidFill>
                  <a:schemeClr val="bg1"/>
                </a:solidFill>
                <a:latin typeface="Billboard" charset="0"/>
                <a:ea typeface="张海山锐谐体" charset="0"/>
              </a:rPr>
              <a:t>把超级智能定义为“在几乎所有领域都比最聪明的人类大脑都聪明很多，包括科学创新、通识和社交技能”。</a:t>
            </a:r>
          </a:p>
        </p:txBody>
      </p:sp>
    </p:spTree>
    <p:extLst>
      <p:ext uri="{BB962C8B-B14F-4D97-AF65-F5344CB8AC3E}">
        <p14:creationId xmlns:p14="http://schemas.microsoft.com/office/powerpoint/2010/main" val="4221151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523036"/>
            <a:chOff x="1" y="0"/>
            <a:chExt cx="10241332" cy="523220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876" y="1407530"/>
            <a:ext cx="7718426" cy="520417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18684" y="911235"/>
            <a:ext cx="2586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弱人工智能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44738" y="947375"/>
            <a:ext cx="2257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超级人工智能</a:t>
            </a:r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50876" y="2837706"/>
            <a:ext cx="1467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solidFill>
                  <a:schemeClr val="bg1"/>
                </a:solidFill>
              </a:rPr>
              <a:t>Domain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317419" y="2744272"/>
            <a:ext cx="1414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/>
              <a:t>data</a:t>
            </a:r>
            <a:endParaRPr kumimoji="1" lang="zh-CN" altLang="en-US" sz="3200" dirty="0"/>
          </a:p>
        </p:txBody>
      </p:sp>
      <p:sp>
        <p:nvSpPr>
          <p:cNvPr id="7" name="矩形 6"/>
          <p:cNvSpPr/>
          <p:nvPr/>
        </p:nvSpPr>
        <p:spPr>
          <a:xfrm>
            <a:off x="2918684" y="6548637"/>
            <a:ext cx="10880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engXian" charset="0"/>
              </a:rPr>
              <a:t>https://</a:t>
            </a:r>
            <a:r>
              <a:rPr lang="en-US" altLang="zh-CN" sz="1400" dirty="0" err="1">
                <a:solidFill>
                  <a:schemeClr val="bg1"/>
                </a:solidFill>
                <a:latin typeface="DengXian" charset="0"/>
              </a:rPr>
              <a:t>adsoftheworld.com</a:t>
            </a:r>
            <a:r>
              <a:rPr lang="en-US" altLang="zh-CN" sz="1400" dirty="0">
                <a:solidFill>
                  <a:schemeClr val="bg1"/>
                </a:solidFill>
                <a:latin typeface="DengXian" charset="0"/>
              </a:rPr>
              <a:t>/media/print/</a:t>
            </a:r>
            <a:r>
              <a:rPr lang="en-US" altLang="zh-CN" sz="1400" dirty="0" err="1">
                <a:solidFill>
                  <a:schemeClr val="bg1"/>
                </a:solidFill>
                <a:latin typeface="DengXian" charset="0"/>
              </a:rPr>
              <a:t>mercedes_left_brain_right_brain_paint</a:t>
            </a:r>
            <a:r>
              <a:rPr lang="en-US" altLang="zh-CN" sz="1400" dirty="0">
                <a:solidFill>
                  <a:schemeClr val="bg1"/>
                </a:solidFill>
                <a:latin typeface="DengXian" charset="0"/>
              </a:rPr>
              <a:t> </a:t>
            </a:r>
            <a:endParaRPr lang="en-US" altLang="zh-CN" sz="14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0269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523036"/>
            <a:chOff x="1" y="0"/>
            <a:chExt cx="10241332" cy="523220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cxnSp>
        <p:nvCxnSpPr>
          <p:cNvPr id="13" name="直接箭头连接符 2"/>
          <p:cNvCxnSpPr>
            <a:cxnSpLocks noChangeShapeType="1"/>
          </p:cNvCxnSpPr>
          <p:nvPr/>
        </p:nvCxnSpPr>
        <p:spPr bwMode="auto">
          <a:xfrm>
            <a:off x="1477963" y="3757613"/>
            <a:ext cx="95138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4" name="直接连接符 5"/>
          <p:cNvCxnSpPr>
            <a:cxnSpLocks noChangeShapeType="1"/>
          </p:cNvCxnSpPr>
          <p:nvPr/>
        </p:nvCxnSpPr>
        <p:spPr bwMode="auto">
          <a:xfrm flipV="1">
            <a:off x="2927350" y="3741747"/>
            <a:ext cx="0" cy="5445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5" name="直接连接符 38"/>
          <p:cNvCxnSpPr>
            <a:cxnSpLocks noChangeShapeType="1"/>
          </p:cNvCxnSpPr>
          <p:nvPr/>
        </p:nvCxnSpPr>
        <p:spPr bwMode="auto">
          <a:xfrm flipH="1" flipV="1">
            <a:off x="5951538" y="3360733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16" name="直接连接符 40"/>
          <p:cNvCxnSpPr>
            <a:cxnSpLocks noChangeShapeType="1"/>
          </p:cNvCxnSpPr>
          <p:nvPr/>
        </p:nvCxnSpPr>
        <p:spPr bwMode="auto">
          <a:xfrm flipH="1" flipV="1">
            <a:off x="9048750" y="3784597"/>
            <a:ext cx="0" cy="4333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19" name="矩形 2"/>
          <p:cNvSpPr>
            <a:spLocks noChangeArrowheads="1"/>
          </p:cNvSpPr>
          <p:nvPr/>
        </p:nvSpPr>
        <p:spPr bwMode="auto">
          <a:xfrm>
            <a:off x="1487488" y="4149725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弱人工智能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20" name="矩形 2"/>
          <p:cNvSpPr>
            <a:spLocks noChangeArrowheads="1"/>
          </p:cNvSpPr>
          <p:nvPr/>
        </p:nvSpPr>
        <p:spPr bwMode="auto">
          <a:xfrm>
            <a:off x="4511675" y="2349500"/>
            <a:ext cx="28082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Neural-art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sp>
        <p:nvSpPr>
          <p:cNvPr id="21" name="矩形 2"/>
          <p:cNvSpPr>
            <a:spLocks noChangeArrowheads="1"/>
          </p:cNvSpPr>
          <p:nvPr/>
        </p:nvSpPr>
        <p:spPr bwMode="auto">
          <a:xfrm>
            <a:off x="7824788" y="4076700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zh-CN" altLang="en-US" sz="3200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超级人工智能</a:t>
            </a:r>
            <a:endParaRPr lang="zh-CN" altLang="en-US" sz="3200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  <p:cxnSp>
        <p:nvCxnSpPr>
          <p:cNvPr id="22" name="直接连接符 38"/>
          <p:cNvCxnSpPr>
            <a:cxnSpLocks noChangeShapeType="1"/>
          </p:cNvCxnSpPr>
          <p:nvPr/>
        </p:nvCxnSpPr>
        <p:spPr bwMode="auto">
          <a:xfrm flipH="1" flipV="1">
            <a:off x="4432301" y="3569494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3" name="直接连接符 38"/>
          <p:cNvCxnSpPr>
            <a:cxnSpLocks noChangeShapeType="1"/>
          </p:cNvCxnSpPr>
          <p:nvPr/>
        </p:nvCxnSpPr>
        <p:spPr bwMode="auto">
          <a:xfrm flipH="1" flipV="1">
            <a:off x="7552532" y="3585358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" name="文本框 1"/>
          <p:cNvSpPr txBox="1"/>
          <p:nvPr/>
        </p:nvSpPr>
        <p:spPr>
          <a:xfrm>
            <a:off x="4171923" y="2959100"/>
            <a:ext cx="679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bg1"/>
                </a:solidFill>
              </a:rPr>
              <a:t>？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319963" y="2924910"/>
            <a:ext cx="679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bg1"/>
                </a:solidFill>
              </a:rPr>
              <a:t>？</a:t>
            </a:r>
            <a:endParaRPr kumimoji="1" lang="zh-CN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53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8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523036"/>
            <a:chOff x="1" y="0"/>
            <a:chExt cx="10241332" cy="523220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" name="文本框 1"/>
          <p:cNvSpPr txBox="1"/>
          <p:nvPr/>
        </p:nvSpPr>
        <p:spPr>
          <a:xfrm>
            <a:off x="3071813" y="834291"/>
            <a:ext cx="6357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弱人工智能</a:t>
            </a:r>
            <a:r>
              <a:rPr kumimoji="1" lang="en-US" altLang="zh-CN" sz="2800" b="1" dirty="0" smtClean="0">
                <a:solidFill>
                  <a:schemeClr val="bg1"/>
                </a:solidFill>
              </a:rPr>
              <a:t>------------------------Neural-art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0088" y="1871663"/>
            <a:ext cx="2543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1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、算法：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24" name="直接箭头连接符 2"/>
          <p:cNvCxnSpPr>
            <a:cxnSpLocks noChangeShapeType="1"/>
          </p:cNvCxnSpPr>
          <p:nvPr/>
        </p:nvCxnSpPr>
        <p:spPr bwMode="auto">
          <a:xfrm>
            <a:off x="577844" y="4429129"/>
            <a:ext cx="95138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5" name="直接连接符 5"/>
          <p:cNvCxnSpPr>
            <a:cxnSpLocks noChangeShapeType="1"/>
          </p:cNvCxnSpPr>
          <p:nvPr/>
        </p:nvCxnSpPr>
        <p:spPr bwMode="auto">
          <a:xfrm flipV="1">
            <a:off x="2027231" y="3884616"/>
            <a:ext cx="0" cy="5445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38"/>
          <p:cNvCxnSpPr>
            <a:cxnSpLocks noChangeShapeType="1"/>
          </p:cNvCxnSpPr>
          <p:nvPr/>
        </p:nvCxnSpPr>
        <p:spPr bwMode="auto">
          <a:xfrm flipH="1" flipV="1">
            <a:off x="5051419" y="4460879"/>
            <a:ext cx="1587" cy="3762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7" name="直接连接符 40"/>
          <p:cNvCxnSpPr>
            <a:cxnSpLocks noChangeShapeType="1"/>
          </p:cNvCxnSpPr>
          <p:nvPr/>
        </p:nvCxnSpPr>
        <p:spPr bwMode="auto">
          <a:xfrm flipH="1" flipV="1">
            <a:off x="8148631" y="3956054"/>
            <a:ext cx="0" cy="4333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8" name="文本框 7"/>
          <p:cNvSpPr txBox="1">
            <a:spLocks noChangeArrowheads="1"/>
          </p:cNvSpPr>
          <p:nvPr/>
        </p:nvSpPr>
        <p:spPr bwMode="auto">
          <a:xfrm>
            <a:off x="874706" y="2516191"/>
            <a:ext cx="273843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r>
              <a:rPr kumimoji="0" lang="zh-CN" altLang="en-US" sz="1800" dirty="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斯坦福大学计算机科学家费根提出</a:t>
            </a:r>
            <a:r>
              <a:rPr kumimoji="0" lang="en-US" altLang="zh-CN" sz="1800" dirty="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“</a:t>
            </a:r>
            <a:r>
              <a:rPr kumimoji="0" lang="zh-CN" altLang="en-US" sz="1800" dirty="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知识工程</a:t>
            </a:r>
            <a:r>
              <a:rPr kumimoji="0" lang="en-US" altLang="zh-CN" sz="1800" dirty="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”</a:t>
            </a:r>
          </a:p>
          <a:p>
            <a:r>
              <a:rPr kumimoji="0" lang="zh-CN" altLang="en-US" sz="1800" dirty="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大量产品化专家系统推出</a:t>
            </a:r>
          </a:p>
        </p:txBody>
      </p:sp>
      <p:sp>
        <p:nvSpPr>
          <p:cNvPr id="29" name="文本框 7"/>
          <p:cNvSpPr txBox="1">
            <a:spLocks noChangeArrowheads="1"/>
          </p:cNvSpPr>
          <p:nvPr/>
        </p:nvSpPr>
        <p:spPr bwMode="auto">
          <a:xfrm>
            <a:off x="3900481" y="5108579"/>
            <a:ext cx="27368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r>
              <a:rPr kumimoji="0" lang="zh-CN" altLang="en-US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专家系统学习能力有限，受限于数据量和计算能力，多层神经网络技术昙花一现</a:t>
            </a: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6851644" y="2300291"/>
            <a:ext cx="273685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charset="0"/>
                <a:ea typeface="宋体" charset="0"/>
              </a:defRPr>
            </a:lvl9pPr>
          </a:lstStyle>
          <a:p>
            <a:r>
              <a:rPr kumimoji="0" lang="zh-CN" altLang="en-US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多伦多大学教授</a:t>
            </a:r>
            <a:r>
              <a:rPr kumimoji="0" lang="en-US" altLang="zh-CN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Hinton</a:t>
            </a:r>
            <a:r>
              <a:rPr kumimoji="0" lang="zh-CN" altLang="en-US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提出</a:t>
            </a:r>
            <a:r>
              <a:rPr kumimoji="0" lang="zh-CN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“</a:t>
            </a:r>
            <a:r>
              <a:rPr kumimoji="0" lang="zh-CN" altLang="en-US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深度学习</a:t>
            </a:r>
            <a:r>
              <a:rPr kumimoji="0" lang="en-US" altLang="zh-CN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”</a:t>
            </a:r>
            <a:r>
              <a:rPr kumimoji="0" lang="zh-CN" altLang="en-US" sz="1800">
                <a:solidFill>
                  <a:schemeClr val="bg1"/>
                </a:solidFill>
                <a:latin typeface="黑体" charset="0"/>
                <a:ea typeface="黑体" charset="0"/>
                <a:cs typeface="黑体" charset="0"/>
              </a:rPr>
              <a:t>概念，为解决难题带来希望</a:t>
            </a:r>
          </a:p>
        </p:txBody>
      </p:sp>
      <p:sp>
        <p:nvSpPr>
          <p:cNvPr id="31" name="矩形 2"/>
          <p:cNvSpPr>
            <a:spLocks noChangeArrowheads="1"/>
          </p:cNvSpPr>
          <p:nvPr/>
        </p:nvSpPr>
        <p:spPr bwMode="auto">
          <a:xfrm>
            <a:off x="573081" y="4778378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1977</a:t>
            </a:r>
          </a:p>
          <a:p>
            <a:pPr algn="ctr">
              <a:buFont typeface="Arial" charset="0"/>
              <a:buNone/>
            </a:pPr>
            <a:r>
              <a:rPr lang="zh-CN" altLang="en-US" sz="3200" b="1" dirty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专家系统</a:t>
            </a:r>
          </a:p>
        </p:txBody>
      </p:sp>
      <p:sp>
        <p:nvSpPr>
          <p:cNvPr id="32" name="矩形 2"/>
          <p:cNvSpPr>
            <a:spLocks noChangeArrowheads="1"/>
          </p:cNvSpPr>
          <p:nvPr/>
        </p:nvSpPr>
        <p:spPr bwMode="auto">
          <a:xfrm>
            <a:off x="3611556" y="3021016"/>
            <a:ext cx="280828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1990</a:t>
            </a:r>
          </a:p>
          <a:p>
            <a:pPr algn="ctr">
              <a:buFont typeface="Arial" charset="0"/>
              <a:buNone/>
            </a:pPr>
            <a:r>
              <a:rPr lang="zh-CN" altLang="en-US" sz="3200" b="1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寒冬期</a:t>
            </a:r>
          </a:p>
        </p:txBody>
      </p:sp>
      <p:sp>
        <p:nvSpPr>
          <p:cNvPr id="33" name="矩形 2"/>
          <p:cNvSpPr>
            <a:spLocks noChangeArrowheads="1"/>
          </p:cNvSpPr>
          <p:nvPr/>
        </p:nvSpPr>
        <p:spPr bwMode="auto">
          <a:xfrm>
            <a:off x="6910381" y="4705353"/>
            <a:ext cx="2808287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 typeface="Arial" charset="0"/>
              <a:buNone/>
            </a:pPr>
            <a:r>
              <a:rPr lang="en-US" altLang="zh-CN" sz="3200" b="1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2006</a:t>
            </a:r>
          </a:p>
          <a:p>
            <a:pPr algn="ctr">
              <a:buFont typeface="Arial" charset="0"/>
              <a:buNone/>
            </a:pPr>
            <a:r>
              <a:rPr lang="zh-CN" altLang="en-US" sz="3200" b="1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深度学习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171906" y="3355971"/>
            <a:ext cx="17859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b="1" dirty="0" smtClean="0">
                <a:solidFill>
                  <a:schemeClr val="bg1"/>
                </a:solidFill>
              </a:rPr>
              <a:t>  </a:t>
            </a:r>
            <a:r>
              <a:rPr kumimoji="1" lang="en-US" altLang="zh-CN" sz="2400" b="1" dirty="0" smtClean="0">
                <a:solidFill>
                  <a:schemeClr val="bg1"/>
                </a:solidFill>
              </a:rPr>
              <a:t>2013-2015</a:t>
            </a:r>
            <a:endParaRPr kumimoji="1" lang="zh-CN" altLang="en-US" sz="2400" b="1" dirty="0" smtClean="0">
              <a:solidFill>
                <a:schemeClr val="bg1"/>
              </a:solidFill>
            </a:endParaRPr>
          </a:p>
          <a:p>
            <a:r>
              <a:rPr kumimoji="1" lang="zh-CN" altLang="en-US" sz="2400" b="1" dirty="0" smtClean="0">
                <a:solidFill>
                  <a:schemeClr val="bg1"/>
                </a:solidFill>
              </a:rPr>
              <a:t>使用于不同领域的神经网络结构（</a:t>
            </a:r>
            <a:r>
              <a:rPr kumimoji="1" lang="en-US" altLang="zh-CN" sz="2400" b="1" dirty="0" smtClean="0">
                <a:solidFill>
                  <a:schemeClr val="bg1"/>
                </a:solidFill>
              </a:rPr>
              <a:t>RNN</a:t>
            </a:r>
            <a:r>
              <a:rPr kumimoji="1" lang="zh-CN" altLang="en-US" sz="2400" b="1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2400" b="1" dirty="0" smtClean="0">
                <a:solidFill>
                  <a:schemeClr val="bg1"/>
                </a:solidFill>
              </a:rPr>
              <a:t>CNN</a:t>
            </a:r>
            <a:r>
              <a:rPr kumimoji="1" lang="zh-CN" altLang="en-US" sz="2400" b="1" dirty="0" smtClean="0">
                <a:solidFill>
                  <a:schemeClr val="bg1"/>
                </a:solidFill>
              </a:rPr>
              <a:t>、</a:t>
            </a:r>
            <a:r>
              <a:rPr kumimoji="1" lang="en-US" altLang="zh-CN" sz="2400" b="1" dirty="0" smtClean="0">
                <a:solidFill>
                  <a:schemeClr val="bg1"/>
                </a:solidFill>
              </a:rPr>
              <a:t>DNN</a:t>
            </a:r>
            <a:r>
              <a:rPr kumimoji="1" lang="zh-CN" altLang="en-US" sz="2400" b="1" dirty="0" smtClean="0">
                <a:solidFill>
                  <a:schemeClr val="bg1"/>
                </a:solidFill>
              </a:rPr>
              <a:t>）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4981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12" name="文本框 11"/>
          <p:cNvSpPr txBox="1"/>
          <p:nvPr/>
        </p:nvSpPr>
        <p:spPr>
          <a:xfrm>
            <a:off x="3071813" y="834291"/>
            <a:ext cx="6357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弱人工智能</a:t>
            </a:r>
            <a:r>
              <a:rPr kumimoji="1" lang="en-US" altLang="zh-CN" sz="2800" b="1" dirty="0" smtClean="0">
                <a:solidFill>
                  <a:schemeClr val="bg1"/>
                </a:solidFill>
              </a:rPr>
              <a:t>------------------------Neural-art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85838" y="1914525"/>
            <a:ext cx="15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2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、数据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24817" y="2591065"/>
            <a:ext cx="88400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chemeClr val="bg1"/>
                </a:solidFill>
              </a:rPr>
              <a:t>2013</a:t>
            </a:r>
            <a:r>
              <a:rPr kumimoji="1" lang="zh-CN" altLang="en-US" sz="3200" dirty="0" smtClean="0">
                <a:solidFill>
                  <a:schemeClr val="bg1"/>
                </a:solidFill>
              </a:rPr>
              <a:t>年（被称为大数据元年），据</a:t>
            </a:r>
            <a:r>
              <a:rPr lang="en-US" altLang="zh-CN" sz="3200" dirty="0" smtClean="0">
                <a:solidFill>
                  <a:schemeClr val="bg1"/>
                </a:solidFill>
              </a:rPr>
              <a:t>IBM</a:t>
            </a:r>
            <a:r>
              <a:rPr lang="zh-CN" altLang="en-US" sz="3200" dirty="0">
                <a:solidFill>
                  <a:schemeClr val="bg1"/>
                </a:solidFill>
              </a:rPr>
              <a:t>日本</a:t>
            </a:r>
            <a:r>
              <a:rPr lang="zh-CN" altLang="en-US" sz="3200" dirty="0" smtClean="0">
                <a:solidFill>
                  <a:schemeClr val="bg1"/>
                </a:solidFill>
              </a:rPr>
              <a:t>公司调查，</a:t>
            </a:r>
            <a:r>
              <a:rPr lang="zh-CN" altLang="en-US" sz="3200" dirty="0">
                <a:solidFill>
                  <a:schemeClr val="bg1"/>
                </a:solidFill>
              </a:rPr>
              <a:t>全球每天生成的数据量达到</a:t>
            </a:r>
            <a:r>
              <a:rPr lang="en-US" altLang="zh-CN" sz="3200" dirty="0">
                <a:solidFill>
                  <a:schemeClr val="bg1"/>
                </a:solidFill>
              </a:rPr>
              <a:t>2.5EB</a:t>
            </a:r>
            <a:r>
              <a:rPr lang="zh-CN" altLang="en-US" sz="3200" dirty="0" smtClean="0">
                <a:solidFill>
                  <a:schemeClr val="bg1"/>
                </a:solidFill>
              </a:rPr>
              <a:t>，</a:t>
            </a:r>
            <a:r>
              <a:rPr lang="zh-CN" altLang="en-US" sz="3200" dirty="0">
                <a:solidFill>
                  <a:schemeClr val="bg1"/>
                </a:solidFill>
              </a:rPr>
              <a:t>相当于</a:t>
            </a:r>
            <a:r>
              <a:rPr lang="en-US" altLang="zh-CN" sz="3200" dirty="0">
                <a:solidFill>
                  <a:schemeClr val="bg1"/>
                </a:solidFill>
              </a:rPr>
              <a:t>10</a:t>
            </a:r>
            <a:r>
              <a:rPr lang="zh-CN" altLang="en-US" sz="3200" dirty="0">
                <a:solidFill>
                  <a:schemeClr val="bg1"/>
                </a:solidFill>
              </a:rPr>
              <a:t>亿张容量为</a:t>
            </a:r>
            <a:r>
              <a:rPr lang="en-US" altLang="zh-CN" sz="3200" dirty="0">
                <a:solidFill>
                  <a:schemeClr val="bg1"/>
                </a:solidFill>
              </a:rPr>
              <a:t>25GB</a:t>
            </a:r>
            <a:r>
              <a:rPr lang="zh-CN" altLang="en-US" sz="3200" dirty="0">
                <a:solidFill>
                  <a:schemeClr val="bg1"/>
                </a:solidFill>
              </a:rPr>
              <a:t>的蓝光光盘</a:t>
            </a:r>
            <a:r>
              <a:rPr lang="zh-CN" altLang="en-US" sz="3200" dirty="0" smtClean="0">
                <a:solidFill>
                  <a:schemeClr val="bg1"/>
                </a:solidFill>
              </a:rPr>
              <a:t>。</a:t>
            </a:r>
          </a:p>
          <a:p>
            <a:endParaRPr lang="zh-CN" altLang="en-US" sz="3200" dirty="0" smtClean="0">
              <a:solidFill>
                <a:schemeClr val="bg1"/>
              </a:solidFill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同时，其还指出</a:t>
            </a:r>
            <a:r>
              <a:rPr lang="zh-CN" altLang="en-US" sz="3200" dirty="0">
                <a:solidFill>
                  <a:schemeClr val="bg1"/>
                </a:solidFill>
              </a:rPr>
              <a:t>人类迄今为止生成的数据中，有</a:t>
            </a:r>
            <a:r>
              <a:rPr lang="en-US" altLang="zh-CN" sz="3200" dirty="0">
                <a:solidFill>
                  <a:schemeClr val="bg1"/>
                </a:solidFill>
              </a:rPr>
              <a:t>90</a:t>
            </a:r>
            <a:r>
              <a:rPr lang="zh-CN" altLang="en-US" sz="3200" dirty="0">
                <a:solidFill>
                  <a:schemeClr val="bg1"/>
                </a:solidFill>
              </a:rPr>
              <a:t>％是在近两年内产生的</a:t>
            </a:r>
            <a:r>
              <a:rPr lang="zh-CN" altLang="en-US" sz="3200" dirty="0" smtClean="0">
                <a:solidFill>
                  <a:schemeClr val="bg1"/>
                </a:solidFill>
              </a:rPr>
              <a:t>。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865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12" name="文本框 11"/>
          <p:cNvSpPr txBox="1"/>
          <p:nvPr/>
        </p:nvSpPr>
        <p:spPr>
          <a:xfrm>
            <a:off x="3071813" y="834291"/>
            <a:ext cx="6357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弱人工智能</a:t>
            </a:r>
            <a:r>
              <a:rPr kumimoji="1" lang="en-US" altLang="zh-CN" sz="2800" b="1" dirty="0" smtClean="0">
                <a:solidFill>
                  <a:schemeClr val="bg1"/>
                </a:solidFill>
              </a:rPr>
              <a:t>------------------------Neural-art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85838" y="1914525"/>
            <a:ext cx="15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3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、计算能力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7189" y="2630044"/>
            <a:ext cx="425459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</a:rPr>
              <a:t>·</a:t>
            </a:r>
            <a:r>
              <a:rPr kumimoji="1" lang="zh-CN" altLang="en-US" dirty="0" smtClean="0">
                <a:solidFill>
                  <a:schemeClr val="bg1"/>
                </a:solidFill>
              </a:rPr>
              <a:t>硬件的发展：由摩尔定律支配的微处理器的更新迭代</a:t>
            </a:r>
          </a:p>
          <a:p>
            <a:endParaRPr kumimoji="1" lang="zh-CN" altLang="en-US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·</a:t>
            </a:r>
            <a:r>
              <a:rPr kumimoji="1" lang="zh-CN" altLang="en-US" dirty="0" smtClean="0">
                <a:solidFill>
                  <a:schemeClr val="bg1"/>
                </a:solidFill>
              </a:rPr>
              <a:t>云计算的提出：</a:t>
            </a:r>
            <a:r>
              <a:rPr lang="zh-CN" altLang="en-US" dirty="0">
                <a:solidFill>
                  <a:schemeClr val="bg1"/>
                </a:solidFill>
              </a:rPr>
              <a:t>“云”具有相当的规模，</a:t>
            </a:r>
            <a:r>
              <a:rPr lang="en-US" altLang="zh-CN" dirty="0">
                <a:solidFill>
                  <a:schemeClr val="bg1"/>
                </a:solidFill>
              </a:rPr>
              <a:t>Google</a:t>
            </a:r>
            <a:r>
              <a:rPr lang="zh-CN" altLang="en-US" dirty="0">
                <a:solidFill>
                  <a:schemeClr val="bg1"/>
                </a:solidFill>
              </a:rPr>
              <a:t>云计算已经拥有</a:t>
            </a:r>
            <a:r>
              <a:rPr lang="en-US" altLang="zh-CN" dirty="0">
                <a:solidFill>
                  <a:schemeClr val="bg1"/>
                </a:solidFill>
              </a:rPr>
              <a:t>100</a:t>
            </a:r>
            <a:r>
              <a:rPr lang="zh-CN" altLang="en-US" dirty="0">
                <a:solidFill>
                  <a:schemeClr val="bg1"/>
                </a:solidFill>
              </a:rPr>
              <a:t>多万台服务器， </a:t>
            </a:r>
            <a:r>
              <a:rPr lang="en-US" altLang="zh-CN" dirty="0">
                <a:solidFill>
                  <a:schemeClr val="bg1"/>
                </a:solidFill>
              </a:rPr>
              <a:t>Amazon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IBM</a:t>
            </a:r>
            <a:r>
              <a:rPr lang="zh-CN" altLang="en-US" dirty="0">
                <a:solidFill>
                  <a:schemeClr val="bg1"/>
                </a:solidFill>
              </a:rPr>
              <a:t>、微软、</a:t>
            </a:r>
            <a:r>
              <a:rPr lang="en-US" altLang="zh-CN" dirty="0">
                <a:solidFill>
                  <a:schemeClr val="bg1"/>
                </a:solidFill>
              </a:rPr>
              <a:t>Yahoo</a:t>
            </a:r>
            <a:r>
              <a:rPr lang="zh-CN" altLang="en-US" dirty="0">
                <a:solidFill>
                  <a:schemeClr val="bg1"/>
                </a:solidFill>
              </a:rPr>
              <a:t>等的“云”均拥有几十万台服务器。企业私有云一般拥有数百上千台服务器。“云”能赋予用户前所未有的计算能力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</a:p>
          <a:p>
            <a:endParaRPr lang="zh-CN" altLang="en-US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·</a:t>
            </a:r>
            <a:r>
              <a:rPr lang="zh-CN" altLang="en-US" dirty="0">
                <a:solidFill>
                  <a:schemeClr val="bg1"/>
                </a:solidFill>
              </a:rPr>
              <a:t>新的运算</a:t>
            </a:r>
            <a:r>
              <a:rPr lang="zh-CN" altLang="en-US" dirty="0" smtClean="0">
                <a:solidFill>
                  <a:schemeClr val="bg1"/>
                </a:solidFill>
              </a:rPr>
              <a:t>结构的产生：为</a:t>
            </a:r>
            <a:r>
              <a:rPr lang="zh-CN" altLang="en-US" dirty="0">
                <a:solidFill>
                  <a:schemeClr val="bg1"/>
                </a:solidFill>
              </a:rPr>
              <a:t>特殊工作特制优化的</a:t>
            </a:r>
            <a:r>
              <a:rPr lang="zh-CN" altLang="en-US" dirty="0" smtClean="0">
                <a:solidFill>
                  <a:schemeClr val="bg1"/>
                </a:solidFill>
              </a:rPr>
              <a:t>芯片，</a:t>
            </a:r>
            <a:r>
              <a:rPr lang="zh-CN" altLang="en-US" dirty="0">
                <a:solidFill>
                  <a:schemeClr val="bg1"/>
                </a:solidFill>
              </a:rPr>
              <a:t>甚至通过探索离奇的量子力学同时处理多个数据集。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334" y="2630044"/>
            <a:ext cx="7200772" cy="385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024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192000" cy="688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组合 2"/>
          <p:cNvGrpSpPr>
            <a:grpSpLocks/>
          </p:cNvGrpSpPr>
          <p:nvPr/>
        </p:nvGrpSpPr>
        <p:grpSpPr bwMode="auto">
          <a:xfrm>
            <a:off x="822326" y="179386"/>
            <a:ext cx="10242549" cy="954107"/>
            <a:chOff x="1" y="0"/>
            <a:chExt cx="10241332" cy="954442"/>
          </a:xfrm>
        </p:grpSpPr>
        <p:sp>
          <p:nvSpPr>
            <p:cNvPr id="3077" name="文本框 90"/>
            <p:cNvSpPr txBox="1">
              <a:spLocks noChangeArrowheads="1"/>
            </p:cNvSpPr>
            <p:nvPr/>
          </p:nvSpPr>
          <p:spPr bwMode="auto">
            <a:xfrm>
              <a:off x="3928649" y="0"/>
              <a:ext cx="2493001" cy="954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Calibri" charset="0"/>
                  <a:ea typeface="宋体" charset="0"/>
                </a:defRPr>
              </a:lvl9pPr>
            </a:lstStyle>
            <a:p>
              <a:pPr algn="ctr" eaLnBrk="1" hangingPunct="1"/>
              <a:r>
                <a:rPr lang="en-US" altLang="zh-CN" sz="2800" b="1" dirty="0" smtClean="0">
                  <a:solidFill>
                    <a:schemeClr val="bg1"/>
                  </a:solidFill>
                  <a:latin typeface="微软雅黑" charset="0"/>
                  <a:ea typeface="微软雅黑" charset="0"/>
                </a:rPr>
                <a:t>Neural-art</a:t>
              </a:r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  <a:p>
              <a:pPr algn="ctr" eaLnBrk="1" hangingPunct="1"/>
              <a:endParaRPr lang="zh-CN" altLang="en-US" sz="2800" b="1" dirty="0">
                <a:solidFill>
                  <a:schemeClr val="bg1"/>
                </a:solidFill>
                <a:latin typeface="微软雅黑" charset="0"/>
                <a:ea typeface="微软雅黑" charset="0"/>
              </a:endParaRPr>
            </a:p>
          </p:txBody>
        </p:sp>
        <p:grpSp>
          <p:nvGrpSpPr>
            <p:cNvPr id="3079" name="组合 74"/>
            <p:cNvGrpSpPr>
              <a:grpSpLocks/>
            </p:cNvGrpSpPr>
            <p:nvPr/>
          </p:nvGrpSpPr>
          <p:grpSpPr bwMode="auto">
            <a:xfrm>
              <a:off x="1" y="201464"/>
              <a:ext cx="3649356" cy="76200"/>
              <a:chOff x="0" y="0"/>
              <a:chExt cx="4645994" cy="76200"/>
            </a:xfrm>
          </p:grpSpPr>
          <p:cxnSp>
            <p:nvCxnSpPr>
              <p:cNvPr id="3083" name="直接连接符 8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4" name="直接连接符 81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grpSp>
          <p:nvGrpSpPr>
            <p:cNvPr id="3080" name="组合 82"/>
            <p:cNvGrpSpPr>
              <a:grpSpLocks/>
            </p:cNvGrpSpPr>
            <p:nvPr/>
          </p:nvGrpSpPr>
          <p:grpSpPr bwMode="auto">
            <a:xfrm>
              <a:off x="6591977" y="201464"/>
              <a:ext cx="3649356" cy="76200"/>
              <a:chOff x="0" y="0"/>
              <a:chExt cx="4645994" cy="76200"/>
            </a:xfrm>
          </p:grpSpPr>
          <p:cxnSp>
            <p:nvCxnSpPr>
              <p:cNvPr id="3081" name="直接连接符 83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82" name="直接连接符 84"/>
              <p:cNvCxnSpPr>
                <a:cxnSpLocks noChangeShapeType="1"/>
              </p:cNvCxnSpPr>
              <p:nvPr/>
            </p:nvCxnSpPr>
            <p:spPr bwMode="auto">
              <a:xfrm>
                <a:off x="0" y="76200"/>
                <a:ext cx="4645994" cy="0"/>
              </a:xfrm>
              <a:prstGeom prst="line">
                <a:avLst/>
              </a:prstGeom>
              <a:noFill/>
              <a:ln w="6350" cap="rnd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12" name="文本框 11"/>
          <p:cNvSpPr txBox="1"/>
          <p:nvPr/>
        </p:nvSpPr>
        <p:spPr>
          <a:xfrm>
            <a:off x="3071813" y="834291"/>
            <a:ext cx="6357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1"/>
                </a:solidFill>
              </a:rPr>
              <a:t>弱人工智能</a:t>
            </a:r>
            <a:r>
              <a:rPr kumimoji="1" lang="en-US" altLang="zh-CN" sz="2800" b="1" dirty="0" smtClean="0">
                <a:solidFill>
                  <a:schemeClr val="bg1"/>
                </a:solidFill>
              </a:rPr>
              <a:t>------------------------Neural-art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6525" y="2012416"/>
            <a:ext cx="6437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正是由于在算法、数据、计算能力三驾马车的驱动下，</a:t>
            </a:r>
            <a:r>
              <a:rPr kumimoji="1" lang="en-US" altLang="zh-CN" dirty="0" smtClean="0">
                <a:solidFill>
                  <a:schemeClr val="bg1"/>
                </a:solidFill>
              </a:rPr>
              <a:t>neural-art</a:t>
            </a:r>
            <a:r>
              <a:rPr kumimoji="1" lang="zh-CN" altLang="en-US" dirty="0" smtClean="0">
                <a:solidFill>
                  <a:schemeClr val="bg1"/>
                </a:solidFill>
              </a:rPr>
              <a:t>作为弱人工智能的应用产物出现，并在近几年突然兴起。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40609" y="4214210"/>
            <a:ext cx="11287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2016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pic>
        <p:nvPicPr>
          <p:cNvPr id="16" name="图片 15" descr="uisdc-ali-20170420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210" y="3585298"/>
            <a:ext cx="1502755" cy="15027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264" y="3580782"/>
            <a:ext cx="2532745" cy="1518658"/>
          </a:xfrm>
          <a:prstGeom prst="rect">
            <a:avLst/>
          </a:prstGeom>
        </p:spPr>
      </p:pic>
      <p:pic>
        <p:nvPicPr>
          <p:cNvPr id="18" name="图片 17" descr="20170407165025300675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290" y="3605420"/>
            <a:ext cx="2637490" cy="145114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479" y="3618458"/>
            <a:ext cx="1410749" cy="141074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843210" y="5443538"/>
            <a:ext cx="8221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 阿里鲁班               </a:t>
            </a:r>
            <a:r>
              <a:rPr lang="en-US" altLang="zh-CN" b="1" dirty="0" err="1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Google</a:t>
            </a:r>
            <a:r>
              <a:rPr lang="en-US" altLang="zh-TW" b="1" dirty="0" err="1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SketchRNN</a:t>
            </a:r>
            <a:r>
              <a:rPr lang="zh-CN" altLang="en-US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          </a:t>
            </a:r>
            <a:r>
              <a:rPr lang="en-US" altLang="zh-CN" b="1" dirty="0" err="1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AdobeSensei</a:t>
            </a:r>
            <a:r>
              <a:rPr lang="zh-CN" altLang="en-US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智能插件      </a:t>
            </a:r>
            <a:r>
              <a:rPr lang="en-US" altLang="zh-CN" b="1" dirty="0" err="1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Prisma</a:t>
            </a:r>
            <a:r>
              <a:rPr lang="zh-CN" altLang="en-US" b="1" dirty="0" smtClean="0">
                <a:solidFill>
                  <a:schemeClr val="bg1"/>
                </a:solidFill>
                <a:latin typeface="造字工房言宋（非商用）常规体" charset="0"/>
                <a:ea typeface="造字工房言宋（非商用）常规体" charset="0"/>
                <a:cs typeface="造字工房言宋（非商用）常规体" charset="0"/>
              </a:rPr>
              <a:t>修图</a:t>
            </a:r>
            <a:endParaRPr lang="zh-CN" altLang="en-US" b="1" dirty="0">
              <a:solidFill>
                <a:schemeClr val="bg1"/>
              </a:solidFill>
              <a:latin typeface="造字工房言宋（非商用）常规体" charset="0"/>
              <a:ea typeface="造字工房言宋（非商用）常规体" charset="0"/>
              <a:cs typeface="造字工房言宋（非商用）常规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682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753</Words>
  <Application>Microsoft Macintosh PowerPoint</Application>
  <PresentationFormat>宽屏</PresentationFormat>
  <Paragraphs>92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Billboard</vt:lpstr>
      <vt:lpstr>Calibri</vt:lpstr>
      <vt:lpstr>Calibri Light</vt:lpstr>
      <vt:lpstr>DengXian</vt:lpstr>
      <vt:lpstr>黑体</vt:lpstr>
      <vt:lpstr>宋体</vt:lpstr>
      <vt:lpstr>微软雅黑</vt:lpstr>
      <vt:lpstr>造字工房言宋（非商用）常规体</vt:lpstr>
      <vt:lpstr>张海山锐谐体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peng</dc:creator>
  <cp:lastModifiedBy>JUN peng</cp:lastModifiedBy>
  <cp:revision>22</cp:revision>
  <dcterms:created xsi:type="dcterms:W3CDTF">2017-11-03T01:45:03Z</dcterms:created>
  <dcterms:modified xsi:type="dcterms:W3CDTF">2017-11-03T09:14:56Z</dcterms:modified>
</cp:coreProperties>
</file>